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9" r:id="rId3"/>
    <p:sldId id="288" r:id="rId4"/>
    <p:sldId id="260" r:id="rId5"/>
    <p:sldId id="277" r:id="rId6"/>
    <p:sldId id="276" r:id="rId7"/>
    <p:sldId id="267" r:id="rId8"/>
    <p:sldId id="266" r:id="rId9"/>
    <p:sldId id="292" r:id="rId10"/>
    <p:sldId id="272" r:id="rId11"/>
    <p:sldId id="270" r:id="rId12"/>
    <p:sldId id="275" r:id="rId13"/>
    <p:sldId id="279" r:id="rId14"/>
    <p:sldId id="282" r:id="rId15"/>
    <p:sldId id="293" r:id="rId16"/>
    <p:sldId id="273" r:id="rId17"/>
    <p:sldId id="258" r:id="rId18"/>
    <p:sldId id="257" r:id="rId19"/>
    <p:sldId id="259" r:id="rId20"/>
    <p:sldId id="263" r:id="rId21"/>
    <p:sldId id="262" r:id="rId22"/>
    <p:sldId id="281" r:id="rId23"/>
    <p:sldId id="283" r:id="rId24"/>
    <p:sldId id="284" r:id="rId25"/>
    <p:sldId id="285" r:id="rId26"/>
    <p:sldId id="264" r:id="rId27"/>
    <p:sldId id="280" r:id="rId28"/>
    <p:sldId id="290" r:id="rId29"/>
    <p:sldId id="291" r:id="rId30"/>
    <p:sldId id="261" r:id="rId31"/>
    <p:sldId id="265" r:id="rId32"/>
    <p:sldId id="268" r:id="rId33"/>
    <p:sldId id="294" r:id="rId34"/>
    <p:sldId id="287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60"/>
  </p:normalViewPr>
  <p:slideViewPr>
    <p:cSldViewPr>
      <p:cViewPr varScale="1">
        <p:scale>
          <a:sx n="64" d="100"/>
          <a:sy n="64" d="100"/>
        </p:scale>
        <p:origin x="-14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05BA7-3607-43A6-B381-404234947FB1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A2712-0D49-4324-AC89-D27D3A96A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13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A2712-0D49-4324-AC89-D27D3A96ABE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607C7-2A20-4800-8D91-D00CCD0F13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57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8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097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185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8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9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6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18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4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0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1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A8439-EA7F-4394-BA17-99A79059F338}" type="datetimeFigureOut">
              <a:rPr lang="en-GB" smtClean="0"/>
              <a:t>08/08/2014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8A200-BE94-4242-928E-510C2BA1D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0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2012_03_15_Sample_Licence_Text_Data_Mining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dapestopenaccessinitiative.org/re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ontentmine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ymbiosis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Eric_Fenby" TargetMode="Externa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en.wikipedia.org/wiki/Soybea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Aspergillus_oryzae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://en.wikipedia.org/wiki/Lio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mm.ch.cam.ac.uk/chemicaltagg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im_Berners-Le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mm.ch.cam.ac.uk/" TargetMode="External"/><Relationship Id="rId5" Type="http://schemas.openxmlformats.org/officeDocument/2006/relationships/hyperlink" Target="http://bitbucket.org/petermr" TargetMode="External"/><Relationship Id="rId4" Type="http://schemas.openxmlformats.org/officeDocument/2006/relationships/hyperlink" Target="http://contentmine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hylogenetic_tree" TargetMode="External"/><Relationship Id="rId7" Type="http://schemas.openxmlformats.org/officeDocument/2006/relationships/hyperlink" Target="http://en.wikipedia.org/wiki/American_Type_Culture_Collec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GenBank" TargetMode="External"/><Relationship Id="rId5" Type="http://schemas.openxmlformats.org/officeDocument/2006/relationships/hyperlink" Target="http://en.wikipedia.org/wiki/Clostridium_butyricum" TargetMode="External"/><Relationship Id="rId4" Type="http://schemas.openxmlformats.org/officeDocument/2006/relationships/hyperlink" Target="http://ijs.sgmjournals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en.wikipedia.org/wiki/Newick_format" TargetMode="External"/><Relationship Id="rId2" Type="http://schemas.openxmlformats.org/officeDocument/2006/relationships/hyperlink" Target="http://www.plosone.org/article/info:doi/10.1371/journal.pone.00369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igital_image_processing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n.wikipedia.org/wiki/Open_notebook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Open_Notebook_Science" TargetMode="External"/><Relationship Id="rId5" Type="http://schemas.openxmlformats.org/officeDocument/2006/relationships/hyperlink" Target="http://en.wikipedia.org/wiki/Jean-Claude_Bradley" TargetMode="External"/><Relationship Id="rId4" Type="http://schemas.openxmlformats.org/officeDocument/2006/relationships/hyperlink" Target="http://en.wikipedia.org/wiki/Open_Scien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ser:Peterm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Wikipedia:Wikipedia_Signpost/2012-06-11/Special_report" TargetMode="External"/><Relationship Id="rId4" Type="http://schemas.openxmlformats.org/officeDocument/2006/relationships/hyperlink" Target="http://en.wikipedia.org/w/index.php?title=Open_data&amp;oldid=8491028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91" y="4941168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9552" y="6278784"/>
            <a:ext cx="1845325" cy="5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91" y="6034899"/>
            <a:ext cx="29337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354" y="6135764"/>
            <a:ext cx="1934942" cy="676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4165" y="843430"/>
            <a:ext cx="6414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 smtClean="0"/>
              <a:t>ContentMine</a:t>
            </a:r>
            <a:r>
              <a:rPr lang="en-GB" sz="4400" dirty="0" smtClean="0"/>
              <a:t> and </a:t>
            </a:r>
            <a:r>
              <a:rPr lang="en-GB" sz="4400" dirty="0" err="1" smtClean="0"/>
              <a:t>WikiData</a:t>
            </a:r>
            <a:endParaRPr lang="en-GB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2398502" y="1903051"/>
            <a:ext cx="44646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smtClean="0"/>
              <a:t>Peter Murray-Rust</a:t>
            </a:r>
          </a:p>
          <a:p>
            <a:pPr algn="ctr"/>
            <a:endParaRPr lang="en-GB" sz="3600" dirty="0" smtClean="0"/>
          </a:p>
          <a:p>
            <a:pPr algn="ctr"/>
            <a:r>
              <a:rPr lang="en-GB" sz="3600" i="1" dirty="0" err="1" smtClean="0"/>
              <a:t>Wikimania</a:t>
            </a:r>
            <a:r>
              <a:rPr lang="en-GB" sz="3600" i="1" dirty="0" smtClean="0"/>
              <a:t>, </a:t>
            </a:r>
          </a:p>
          <a:p>
            <a:pPr algn="ctr"/>
            <a:r>
              <a:rPr lang="en-GB" sz="3600" i="1" dirty="0" smtClean="0"/>
              <a:t>London UK 2014-08-08</a:t>
            </a:r>
            <a:endParaRPr lang="en-GB" sz="3600" i="1" dirty="0"/>
          </a:p>
        </p:txBody>
      </p:sp>
      <p:pic>
        <p:nvPicPr>
          <p:cNvPr id="10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146" y="4970367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14" y="4970367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4060" y="1468815"/>
            <a:ext cx="796451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…three </a:t>
            </a:r>
            <a:r>
              <a:rPr lang="en-US" sz="3200" dirty="0"/>
              <a:t>problems—flawed design, non-publication, and poor reporting—together meant </a:t>
            </a:r>
            <a:r>
              <a:rPr lang="en-US" sz="3200" b="1" dirty="0" smtClean="0"/>
              <a:t>&gt;85</a:t>
            </a:r>
            <a:r>
              <a:rPr lang="en-US" sz="3200" b="1" dirty="0"/>
              <a:t>% of research funds were wasted</a:t>
            </a:r>
            <a:r>
              <a:rPr lang="en-US" sz="3200" dirty="0"/>
              <a:t>, </a:t>
            </a:r>
            <a:r>
              <a:rPr lang="en-US" sz="3200" dirty="0" smtClean="0"/>
              <a:t>a </a:t>
            </a:r>
            <a:r>
              <a:rPr lang="en-US" sz="3200" dirty="0"/>
              <a:t>global total loss </a:t>
            </a:r>
            <a:r>
              <a:rPr lang="en-US" sz="3200" b="1" dirty="0" smtClean="0"/>
              <a:t>&gt;100 </a:t>
            </a:r>
            <a:r>
              <a:rPr lang="en-US" sz="3200" b="1" dirty="0"/>
              <a:t>billion </a:t>
            </a:r>
            <a:r>
              <a:rPr lang="en-US" sz="3200" b="1" dirty="0" smtClean="0"/>
              <a:t>USD per </a:t>
            </a:r>
            <a:r>
              <a:rPr lang="en-US" sz="3200" b="1" dirty="0"/>
              <a:t>year</a:t>
            </a:r>
            <a:r>
              <a:rPr lang="en-US" sz="3200" dirty="0" smtClean="0"/>
              <a:t>. </a:t>
            </a:r>
            <a:r>
              <a:rPr lang="en-US" sz="3200" i="1" dirty="0" smtClean="0"/>
              <a:t>[Lancet 2009]</a:t>
            </a:r>
            <a:endParaRPr lang="en-US" sz="3200" i="1" dirty="0"/>
          </a:p>
        </p:txBody>
      </p:sp>
      <p:sp>
        <p:nvSpPr>
          <p:cNvPr id="4" name="Rectangle 3"/>
          <p:cNvSpPr/>
          <p:nvPr/>
        </p:nvSpPr>
        <p:spPr>
          <a:xfrm>
            <a:off x="554060" y="4399024"/>
            <a:ext cx="81441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[Even more] waste </a:t>
            </a:r>
            <a:r>
              <a:rPr lang="en-US" sz="3200" dirty="0"/>
              <a:t>clearly occurs after publication: from </a:t>
            </a:r>
            <a:r>
              <a:rPr lang="en-US" sz="3200" b="1" dirty="0"/>
              <a:t>poor access, poor dissemination, and poor uptake</a:t>
            </a:r>
            <a:r>
              <a:rPr lang="en-US" sz="3200" dirty="0"/>
              <a:t> of the findings of research. </a:t>
            </a:r>
            <a:r>
              <a:rPr lang="en-US" sz="3200" i="1" dirty="0" smtClean="0"/>
              <a:t>[PLOS Medicine 2014-05-27]</a:t>
            </a:r>
            <a:endParaRPr lang="en-US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923702" y="500389"/>
            <a:ext cx="7276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Bad publication wastes science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860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6" y="274638"/>
            <a:ext cx="909733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Publishers’ PDFs destroy science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5557013" cy="1401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058" y="3717032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PDFs do not contain words or subscripts!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86058"/>
            <a:ext cx="2924175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84" y="3625595"/>
            <a:ext cx="4165492" cy="230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2450" y="4992069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PDFs do not contain tables and do not have columns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175033"/>
            <a:ext cx="838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SVG is turned into JPEG because it’s easier to process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5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4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Elsevier wants to control Open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096"/>
            <a:ext cx="9144000" cy="5589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9216" y="5759630"/>
            <a:ext cx="8531407" cy="9144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4748" y="4324704"/>
            <a:ext cx="260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[asked by Michelle Brook]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315416"/>
            <a:ext cx="57340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160118"/>
            <a:ext cx="91440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STM Publishers Licence</a:t>
            </a:r>
          </a:p>
          <a:p>
            <a:r>
              <a:rPr lang="en-GB" dirty="0" smtClean="0">
                <a:hlinkClick r:id="rId4" action="ppaction://hlinkfile"/>
              </a:rPr>
              <a:t>2012_03_15_Sample_Licence_Text_Data_Mining.pdf</a:t>
            </a:r>
            <a:r>
              <a:rPr lang="en-GB" dirty="0" smtClean="0"/>
              <a:t> </a:t>
            </a:r>
          </a:p>
          <a:p>
            <a:r>
              <a:rPr lang="en-GB" dirty="0" smtClean="0"/>
              <a:t>(Summary: PMR has NO rights)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[cannot publish to: ] “libraries, repositories, or</a:t>
            </a:r>
            <a:r>
              <a:rPr lang="en-GB" dirty="0"/>
              <a:t> </a:t>
            </a:r>
            <a:r>
              <a:rPr lang="en-GB" dirty="0" smtClean="0"/>
              <a:t>archives”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[cannot] “Make the results of any TDM Output available on an externally facing server or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“Subscriber shall pay a […] fee”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2000" dirty="0" smtClean="0"/>
              <a:t>Heather </a:t>
            </a:r>
            <a:r>
              <a:rPr lang="en-GB" sz="2000" dirty="0" err="1" smtClean="0"/>
              <a:t>Piwowar</a:t>
            </a:r>
            <a:r>
              <a:rPr lang="en-GB" sz="2000" dirty="0" smtClean="0"/>
              <a:t>: </a:t>
            </a:r>
            <a:r>
              <a:rPr lang="en-GB" sz="2000" i="1" dirty="0" smtClean="0"/>
              <a:t>“</a:t>
            </a:r>
            <a:r>
              <a:rPr lang="en-GB" sz="2000" b="1" i="1" dirty="0" smtClean="0"/>
              <a:t>negotiating with publishers [made me physically ill]”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5962265" y="980728"/>
            <a:ext cx="3148619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WE WALKED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Brit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JISC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RLUK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OKFN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Ross Mounce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PM-R</a:t>
            </a:r>
            <a:endParaRPr lang="en-GB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577975" y="49105"/>
            <a:ext cx="709803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4000" b="1" dirty="0" smtClean="0"/>
              <a:t>Licences destroy Content Mining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5221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88"/>
            <a:ext cx="8229600" cy="751578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CLOSED </a:t>
            </a:r>
            <a:r>
              <a:rPr lang="en-US" dirty="0" smtClean="0"/>
              <a:t>ACCESS </a:t>
            </a:r>
            <a:r>
              <a:rPr lang="en-US" dirty="0"/>
              <a:t>MEANS PEOPLE </a:t>
            </a:r>
            <a:r>
              <a:rPr lang="en-US" dirty="0" smtClean="0"/>
              <a:t>DIE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844432" cy="512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6031173"/>
            <a:ext cx="8229600" cy="7515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 smtClean="0"/>
              <a:t>CLOSED DATA MEANS PEOPLE DIE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37832" y="5085184"/>
            <a:ext cx="2050392" cy="9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971600" y="764705"/>
            <a:ext cx="223224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755576" y="2046494"/>
            <a:ext cx="3456384" cy="472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4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Happiness Restored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9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199" y="309400"/>
            <a:ext cx="727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2"/>
              </a:rPr>
              <a:t>http://www</a:t>
            </a:r>
            <a:r>
              <a:rPr lang="en-US" sz="2400" b="1" dirty="0" smtClean="0">
                <a:hlinkClick r:id="rId2"/>
              </a:rPr>
              <a:t>.budapestopenaccessinitiative.</a:t>
            </a:r>
            <a:r>
              <a:rPr lang="en-US" sz="2400" dirty="0" smtClean="0">
                <a:hlinkClick r:id="rId2"/>
              </a:rPr>
              <a:t>org/read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4483" y="1156290"/>
            <a:ext cx="8300481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… an </a:t>
            </a:r>
            <a:r>
              <a:rPr lang="en-US" sz="2800" b="1" dirty="0"/>
              <a:t>unprecedented public good</a:t>
            </a:r>
            <a:r>
              <a:rPr lang="en-US" sz="2800" dirty="0"/>
              <a:t>. </a:t>
            </a:r>
            <a:r>
              <a:rPr lang="en-US" sz="2800" dirty="0" smtClean="0"/>
              <a:t> …</a:t>
            </a:r>
          </a:p>
          <a:p>
            <a:endParaRPr lang="en-US" sz="2800" dirty="0" smtClean="0"/>
          </a:p>
          <a:p>
            <a:r>
              <a:rPr lang="en-US" sz="2800" dirty="0" smtClean="0"/>
              <a:t>… </a:t>
            </a:r>
            <a:r>
              <a:rPr lang="en-US" sz="2800" b="1" dirty="0" smtClean="0"/>
              <a:t>completely </a:t>
            </a:r>
            <a:r>
              <a:rPr lang="en-US" sz="2800" b="1" dirty="0"/>
              <a:t>free and unrestricted access </a:t>
            </a:r>
            <a:r>
              <a:rPr lang="en-US" sz="2800" dirty="0"/>
              <a:t>to </a:t>
            </a:r>
            <a:r>
              <a:rPr lang="en-US" sz="2800" dirty="0" smtClean="0"/>
              <a:t>[peer-reviewed literature] </a:t>
            </a:r>
            <a:r>
              <a:rPr lang="en-US" sz="2800" dirty="0"/>
              <a:t>by </a:t>
            </a:r>
            <a:r>
              <a:rPr lang="en-US" sz="2800" b="1" dirty="0"/>
              <a:t>all scientists, scholars, teachers, students, and other curious minds</a:t>
            </a:r>
            <a:r>
              <a:rPr lang="en-US" sz="2800" dirty="0"/>
              <a:t>. </a:t>
            </a:r>
            <a:r>
              <a:rPr lang="en-US" sz="2800" dirty="0" smtClean="0"/>
              <a:t>…</a:t>
            </a:r>
          </a:p>
          <a:p>
            <a:endParaRPr lang="en-US" sz="2800" dirty="0" smtClean="0"/>
          </a:p>
          <a:p>
            <a:r>
              <a:rPr lang="en-US" sz="2800" dirty="0" smtClean="0"/>
              <a:t>…Removing </a:t>
            </a:r>
            <a:r>
              <a:rPr lang="en-US" sz="2800" dirty="0"/>
              <a:t>access barriers to this literature will accelerate research, enrich education, share the </a:t>
            </a:r>
            <a:r>
              <a:rPr lang="en-US" sz="2800" b="1" dirty="0"/>
              <a:t>learning of the rich with the poor and the poor with the rich</a:t>
            </a:r>
            <a:r>
              <a:rPr lang="en-US" sz="2800" dirty="0"/>
              <a:t>, make this literature as useful as it can be, and </a:t>
            </a:r>
            <a:r>
              <a:rPr lang="en-US" sz="2800" b="1" dirty="0"/>
              <a:t>lay the foundation for uniting humanity in a common intellectual conversation and quest for knowledge</a:t>
            </a:r>
            <a:r>
              <a:rPr lang="en-US" sz="2800" dirty="0" smtClean="0"/>
              <a:t>.</a:t>
            </a:r>
          </a:p>
          <a:p>
            <a:r>
              <a:rPr lang="en-US" sz="2800" i="1" dirty="0" smtClean="0"/>
              <a:t>(Budapest Open Access Initiative, 2003)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929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" y="332656"/>
            <a:ext cx="829627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0938" y="4972138"/>
            <a:ext cx="88430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The Right to Read is the Right to Mine</a:t>
            </a:r>
          </a:p>
          <a:p>
            <a:pPr algn="ctr"/>
            <a:endParaRPr lang="en-GB" sz="3200" i="1" dirty="0" smtClean="0">
              <a:hlinkClick r:id="rId3"/>
            </a:endParaRPr>
          </a:p>
          <a:p>
            <a:pPr algn="ctr"/>
            <a:r>
              <a:rPr lang="en-GB" sz="3200" i="1" dirty="0" smtClean="0">
                <a:hlinkClick r:id="rId3"/>
              </a:rPr>
              <a:t>                                              http://contentmine.org</a:t>
            </a:r>
            <a:endParaRPr lang="en-GB" sz="3200" i="1" dirty="0"/>
          </a:p>
        </p:txBody>
      </p:sp>
      <p:pic>
        <p:nvPicPr>
          <p:cNvPr id="7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845791"/>
            <a:ext cx="2448272" cy="88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864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Science can be read and understood by </a:t>
            </a:r>
            <a:r>
              <a:rPr lang="en-GB" b="1" dirty="0" smtClean="0"/>
              <a:t>human-machine Amanuensis-</a:t>
            </a:r>
            <a:r>
              <a:rPr lang="en-GB" b="1" dirty="0" err="1" smtClean="0"/>
              <a:t>symbionts</a:t>
            </a:r>
            <a:r>
              <a:rPr lang="en-GB" dirty="0" smtClean="0"/>
              <a:t>. </a:t>
            </a:r>
          </a:p>
          <a:p>
            <a:r>
              <a:rPr lang="en-GB" dirty="0" smtClean="0"/>
              <a:t>Amanuenses are based on Wikipedia, databases  and software (e.g. </a:t>
            </a:r>
            <a:r>
              <a:rPr lang="en-GB" dirty="0" err="1" smtClean="0"/>
              <a:t>ContentMine’s</a:t>
            </a:r>
            <a:r>
              <a:rPr lang="en-GB" dirty="0" smtClean="0"/>
              <a:t> AMI)</a:t>
            </a:r>
          </a:p>
          <a:p>
            <a:r>
              <a:rPr lang="en-GB" dirty="0" smtClean="0"/>
              <a:t>The results are fed back into WP and </a:t>
            </a:r>
            <a:r>
              <a:rPr lang="en-GB" dirty="0" err="1" smtClean="0"/>
              <a:t>WikiData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2052" name="Picture 4" descr="http://upload.wikimedia.org/wikipedia/commons/thumb/7/70/Common_clownfish_curves_dnsmpl.jpg/250px-Common_clownfish_curves_dnsm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46147"/>
            <a:ext cx="3173338" cy="23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88024" y="6476118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3"/>
              </a:rPr>
              <a:t>http://en.wikipedia.org/wiki/Symbiosis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2054" name="Picture 6" descr="http://upload.wikimedia.org/wikipedia/en/thumb/4/4b/Fenby-menuhin.jpg/300px-Fenby-menuh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16382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4841" y="6469297"/>
            <a:ext cx="400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hlinkClick r:id="rId5"/>
              </a:rPr>
              <a:t>http://en.wikipedia.org/wiki/Eric_Fenby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6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50" y="1196752"/>
            <a:ext cx="8568952" cy="4525963"/>
          </a:xfrm>
        </p:spPr>
        <p:txBody>
          <a:bodyPr>
            <a:normAutofit fontScale="92500"/>
          </a:bodyPr>
          <a:lstStyle/>
          <a:p>
            <a:r>
              <a:rPr lang="en-GB" sz="3600" b="1" dirty="0" smtClean="0"/>
              <a:t>Crawl</a:t>
            </a:r>
            <a:r>
              <a:rPr lang="en-GB" sz="3600" dirty="0" smtClean="0"/>
              <a:t> scientific literature </a:t>
            </a:r>
          </a:p>
          <a:p>
            <a:pPr marL="0" indent="0">
              <a:buNone/>
            </a:pPr>
            <a:r>
              <a:rPr lang="en-GB" sz="3600" dirty="0" smtClean="0"/>
              <a:t>                                    (</a:t>
            </a:r>
            <a:r>
              <a:rPr lang="en-GB" sz="3600" i="1" dirty="0" smtClean="0"/>
              <a:t>Open Bibliography</a:t>
            </a:r>
            <a:r>
              <a:rPr lang="en-GB" sz="3600" dirty="0" smtClean="0"/>
              <a:t>)</a:t>
            </a:r>
          </a:p>
          <a:p>
            <a:r>
              <a:rPr lang="en-GB" sz="3600" b="1" dirty="0" smtClean="0"/>
              <a:t>Scrape</a:t>
            </a:r>
            <a:r>
              <a:rPr lang="en-GB" sz="3600" dirty="0" smtClean="0"/>
              <a:t> each scientific article </a:t>
            </a:r>
          </a:p>
          <a:p>
            <a:pPr marL="0" indent="0">
              <a:buNone/>
            </a:pPr>
            <a:r>
              <a:rPr lang="en-GB" sz="3600" dirty="0"/>
              <a:t> </a:t>
            </a:r>
            <a:r>
              <a:rPr lang="en-GB" sz="3600" dirty="0" smtClean="0"/>
              <a:t>                                   (</a:t>
            </a:r>
            <a:r>
              <a:rPr lang="en-GB" sz="3600" i="1" dirty="0" err="1" smtClean="0"/>
              <a:t>ContentMine-quickscrape</a:t>
            </a:r>
            <a:r>
              <a:rPr lang="en-GB" sz="3600" dirty="0" smtClean="0"/>
              <a:t>)</a:t>
            </a:r>
          </a:p>
          <a:p>
            <a:r>
              <a:rPr lang="en-GB" sz="3600" b="1" dirty="0" smtClean="0"/>
              <a:t>Extract</a:t>
            </a:r>
            <a:r>
              <a:rPr lang="en-GB" sz="3600" dirty="0" smtClean="0"/>
              <a:t> the facts    (</a:t>
            </a:r>
            <a:r>
              <a:rPr lang="en-GB" sz="3600" i="1" dirty="0" err="1" smtClean="0"/>
              <a:t>ContentMine</a:t>
            </a:r>
            <a:r>
              <a:rPr lang="en-GB" sz="3600" i="1" dirty="0" smtClean="0"/>
              <a:t>-AMI</a:t>
            </a:r>
            <a:r>
              <a:rPr lang="en-GB" sz="3600" dirty="0" smtClean="0"/>
              <a:t>)</a:t>
            </a:r>
          </a:p>
          <a:p>
            <a:r>
              <a:rPr lang="en-GB" sz="3600" b="1" dirty="0" smtClean="0"/>
              <a:t>Index </a:t>
            </a:r>
            <a:r>
              <a:rPr lang="en-GB" sz="3600" i="1" dirty="0" smtClean="0"/>
              <a:t>(Wikipedia)</a:t>
            </a:r>
          </a:p>
          <a:p>
            <a:r>
              <a:rPr lang="en-GB" sz="3600" b="1" dirty="0" smtClean="0"/>
              <a:t>Republish </a:t>
            </a:r>
            <a:r>
              <a:rPr lang="en-GB" sz="3600" i="1" dirty="0" smtClean="0"/>
              <a:t>(</a:t>
            </a:r>
            <a:r>
              <a:rPr lang="en-GB" sz="3600" i="1" dirty="0" err="1" smtClean="0"/>
              <a:t>WikiData</a:t>
            </a:r>
            <a:r>
              <a:rPr lang="en-GB" sz="3600" i="1" dirty="0" smtClean="0"/>
              <a:t>)</a:t>
            </a:r>
            <a:endParaRPr lang="en-GB" sz="3600" i="1" dirty="0" smtClean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313299"/>
            <a:ext cx="7207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Machine Extraction of scientific facts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0543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435280" cy="63367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err="1" smtClean="0"/>
              <a:t>ContentMine</a:t>
            </a:r>
            <a:r>
              <a:rPr lang="en-GB" b="1" dirty="0" smtClean="0"/>
              <a:t>:</a:t>
            </a:r>
            <a:r>
              <a:rPr lang="en-GB" dirty="0" smtClean="0"/>
              <a:t> We use machines to </a:t>
            </a:r>
            <a:r>
              <a:rPr lang="en-GB" dirty="0" smtClean="0"/>
              <a:t>liberate 100 million facts </a:t>
            </a:r>
            <a:r>
              <a:rPr lang="en-GB" dirty="0" smtClean="0"/>
              <a:t>/</a:t>
            </a:r>
            <a:r>
              <a:rPr lang="en-GB" dirty="0" err="1" smtClean="0"/>
              <a:t>yr</a:t>
            </a:r>
            <a:r>
              <a:rPr lang="en-GB" dirty="0" smtClean="0"/>
              <a:t> from </a:t>
            </a:r>
            <a:r>
              <a:rPr lang="en-GB" dirty="0" smtClean="0"/>
              <a:t>the  scientific literature and make them free for everyone (</a:t>
            </a:r>
            <a:r>
              <a:rPr lang="en-GB" dirty="0" err="1" smtClean="0"/>
              <a:t>WikiData</a:t>
            </a:r>
            <a:r>
              <a:rPr lang="en-GB" dirty="0" smtClean="0"/>
              <a:t>)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With Wikipedia we are ALL scientists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ContentMine</a:t>
            </a:r>
            <a:r>
              <a:rPr lang="en-GB" dirty="0" smtClean="0"/>
              <a:t> is a social machine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WikiData</a:t>
            </a:r>
            <a:r>
              <a:rPr lang="en-GB" dirty="0" smtClean="0"/>
              <a:t> is the future of science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0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" y="1484784"/>
            <a:ext cx="80391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521195"/>
            <a:ext cx="8653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Human-machine </a:t>
            </a:r>
            <a:r>
              <a:rPr lang="en-GB" sz="3600" dirty="0" err="1" smtClean="0"/>
              <a:t>symbionts</a:t>
            </a:r>
            <a:r>
              <a:rPr lang="en-GB" sz="3600" dirty="0" smtClean="0"/>
              <a:t> can read science!</a:t>
            </a:r>
            <a:endParaRPr lang="en-GB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9" y="4858708"/>
            <a:ext cx="1603450" cy="12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67744" y="547155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hlinkClick r:id="rId4"/>
              </a:rPr>
              <a:t>WP_Lion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7173" name="Picture 5" descr="http://upload.wikimedia.org/wikipedia/commons/c/c9/Aspergillus_oryzae_%28%E9%BA%B9%2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43" y="4842559"/>
            <a:ext cx="1675706" cy="125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89978" y="4891230"/>
            <a:ext cx="2454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hlinkClick r:id="rId6"/>
              </a:rPr>
              <a:t>WP_Aspergillus_oryzae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60232" y="5291416"/>
            <a:ext cx="147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hlinkClick r:id="rId7"/>
              </a:rPr>
              <a:t>WP_Soybean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1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67" y="1213672"/>
            <a:ext cx="7447806" cy="481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341" y="6165304"/>
            <a:ext cx="9022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Facts Marked by “</a:t>
            </a:r>
            <a:r>
              <a:rPr lang="en-GB" sz="2800" b="1" dirty="0" smtClean="0"/>
              <a:t>non-scientists”</a:t>
            </a:r>
            <a:r>
              <a:rPr lang="en-GB" sz="2800" dirty="0" smtClean="0"/>
              <a:t> in </a:t>
            </a:r>
            <a:r>
              <a:rPr lang="en-GB" sz="2800" dirty="0" err="1" smtClean="0"/>
              <a:t>ContentMine</a:t>
            </a:r>
            <a:r>
              <a:rPr lang="en-GB" sz="2800" dirty="0" smtClean="0"/>
              <a:t> workshops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79100" y="260648"/>
            <a:ext cx="822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With Wikipedia everyone can be a scientist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7178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" y="1196752"/>
            <a:ext cx="8820472" cy="431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188640"/>
            <a:ext cx="591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“nuggets” in a scientific paper</a:t>
            </a:r>
            <a:endParaRPr lang="en-GB" sz="3600" b="1" dirty="0"/>
          </a:p>
        </p:txBody>
      </p:sp>
      <p:sp>
        <p:nvSpPr>
          <p:cNvPr id="5" name="Oval 4"/>
          <p:cNvSpPr/>
          <p:nvPr/>
        </p:nvSpPr>
        <p:spPr>
          <a:xfrm>
            <a:off x="1503680" y="4797152"/>
            <a:ext cx="1124103" cy="368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436095" y="1305634"/>
            <a:ext cx="1224137" cy="324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059832" y="1285529"/>
            <a:ext cx="2240632" cy="41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0" y="2564904"/>
            <a:ext cx="1114469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890497" y="2564904"/>
            <a:ext cx="180581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quantity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44208" y="2060848"/>
            <a:ext cx="180020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858884" y="4467432"/>
            <a:ext cx="57721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922734" y="3899786"/>
            <a:ext cx="11400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units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44" y="1918573"/>
            <a:ext cx="261917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Value ranges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618" y="5661248"/>
            <a:ext cx="813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 smtClean="0"/>
              <a:t>Humans aren’t designed to mine this … </a:t>
            </a:r>
            <a:r>
              <a:rPr lang="en-GB" sz="3600" b="1" i="1" dirty="0" smtClean="0">
                <a:sym typeface="Wingdings" panose="05000000000000000000" pitchFamily="2" charset="2"/>
              </a:rPr>
              <a:t></a:t>
            </a:r>
            <a:endParaRPr lang="en-GB" sz="36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19776" y="5165577"/>
            <a:ext cx="18811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chemical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5050" y="1144921"/>
            <a:ext cx="154478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project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4280" y="962363"/>
            <a:ext cx="138531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places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Parsing chemical sentences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9914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5" y="1653169"/>
            <a:ext cx="6940762" cy="67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0234" y="5745404"/>
            <a:ext cx="8265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A FACT, uncopyrightable, and representable by triples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768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 smtClean="0">
                <a:hlinkClick r:id="rId2"/>
              </a:rPr>
              <a:t>http://wwmm.ch.cam.ac.uk/chemicaltagger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Typical chemical synthesis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m286\Documents\papers\ofa\danie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573016"/>
            <a:ext cx="9031287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m286\Documents\papers\ofa\danie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0" y="1353454"/>
            <a:ext cx="8688387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3568" y="404665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3587" y="260648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Open Content Mining of FACTs</a:t>
            </a:r>
            <a:endParaRPr lang="en-GB" dirty="0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848613" y="3322544"/>
            <a:ext cx="7203032" cy="756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  Machines can interpret chemical reactions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812360" y="3322544"/>
            <a:ext cx="0" cy="82653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4"/>
          <p:cNvSpPr txBox="1">
            <a:spLocks/>
          </p:cNvSpPr>
          <p:nvPr/>
        </p:nvSpPr>
        <p:spPr>
          <a:xfrm>
            <a:off x="822612" y="5655644"/>
            <a:ext cx="7203032" cy="756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  We have done 500,000 patents. There are &gt; 3,000,000 reactions/year. Added value &gt; 1B Eur.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7676"/>
            <a:ext cx="6924675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755230"/>
            <a:ext cx="254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RSU: Richard Smith-Unna</a:t>
            </a:r>
          </a:p>
          <a:p>
            <a:r>
              <a:rPr lang="en-GB" dirty="0" smtClean="0"/>
              <a:t>PMR: Peter Murray-Rust</a:t>
            </a:r>
          </a:p>
          <a:p>
            <a:r>
              <a:rPr lang="en-GB" dirty="0" smtClean="0"/>
              <a:t>CL: </a:t>
            </a:r>
            <a:r>
              <a:rPr lang="en-GB" dirty="0" err="1" smtClean="0"/>
              <a:t>CottageLabs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57" y="5764576"/>
            <a:ext cx="1333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940152" y="5517232"/>
            <a:ext cx="1440160" cy="7807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35736" y="653787"/>
            <a:ext cx="1160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Queues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Repos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81647"/>
            <a:ext cx="1379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Scientific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literature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76622" y="1265146"/>
            <a:ext cx="720080" cy="2196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4766" y="2090433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Science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Plugins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69421" y="3789039"/>
            <a:ext cx="156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Science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Volunteers</a:t>
            </a:r>
          </a:p>
        </p:txBody>
      </p:sp>
    </p:spTree>
    <p:extLst>
      <p:ext uri="{BB962C8B-B14F-4D97-AF65-F5344CB8AC3E}">
        <p14:creationId xmlns:p14="http://schemas.microsoft.com/office/powerpoint/2010/main" val="41720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1880" y="2860154"/>
            <a:ext cx="3143556" cy="3466335"/>
          </a:xfrm>
        </p:spPr>
        <p:txBody>
          <a:bodyPr>
            <a:normAutofit/>
          </a:bodyPr>
          <a:lstStyle/>
          <a:p>
            <a:r>
              <a:rPr lang="en-GB" sz="2800" dirty="0" smtClean="0"/>
              <a:t>But we can now turn PDFs into Science</a:t>
            </a:r>
            <a:endParaRPr lang="en-GB" sz="2800" dirty="0"/>
          </a:p>
        </p:txBody>
      </p:sp>
      <p:pic>
        <p:nvPicPr>
          <p:cNvPr id="14338" name="Picture 2" descr="http://upload.wikimedia.org/wikipedia/commons/thumb/2/2c/McD-Big-Mac.jpg/220px-McD-Big-M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20955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ile:Cow female black wh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92163"/>
            <a:ext cx="3072623" cy="20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7504" y="28952"/>
            <a:ext cx="87888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We can’t turn a hamburger into a cow</a:t>
            </a:r>
            <a:endParaRPr lang="en-GB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2" y="4077072"/>
            <a:ext cx="2781192" cy="254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732240" y="4073281"/>
            <a:ext cx="1562100" cy="2634208"/>
            <a:chOff x="3754985" y="3068960"/>
            <a:chExt cx="1562100" cy="2634208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ight Arrow 3"/>
          <p:cNvSpPr/>
          <p:nvPr/>
        </p:nvSpPr>
        <p:spPr>
          <a:xfrm>
            <a:off x="3779912" y="5625856"/>
            <a:ext cx="2448272" cy="3196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0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8647"/>
            <a:ext cx="7776864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5877272"/>
            <a:ext cx="684076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35896" y="6297319"/>
            <a:ext cx="2376264" cy="432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56033" y="6309320"/>
            <a:ext cx="460183" cy="432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24102" y="1772816"/>
            <a:ext cx="463522" cy="295232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87624" y="248646"/>
            <a:ext cx="504056" cy="4476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75696" y="5669948"/>
            <a:ext cx="6840760" cy="21602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11817" y="4725144"/>
            <a:ext cx="109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</a:rPr>
              <a:t>UNITS</a:t>
            </a:r>
            <a:endParaRPr lang="en-GB" sz="2800" b="1" i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420" y="5354052"/>
            <a:ext cx="101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FF00FF"/>
                </a:solidFill>
              </a:rPr>
              <a:t>TICKS</a:t>
            </a:r>
            <a:endParaRPr lang="en-GB" sz="2800" b="1" i="1" dirty="0">
              <a:solidFill>
                <a:srgbClr val="FF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0105" y="6251733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0070C0"/>
                </a:solidFill>
              </a:rPr>
              <a:t>QUANTITY</a:t>
            </a:r>
            <a:endParaRPr lang="en-GB" sz="2800" b="1" i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0457" y="583168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FF0000"/>
                </a:solidFill>
              </a:rPr>
              <a:t>SCALE</a:t>
            </a:r>
            <a:endParaRPr lang="en-GB" sz="2800" b="1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88296" y="692696"/>
            <a:ext cx="4456112" cy="8640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559093" y="1556792"/>
            <a:ext cx="113011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FFC000"/>
                </a:solidFill>
              </a:rPr>
              <a:t>TITLES</a:t>
            </a:r>
            <a:endParaRPr lang="en-GB" sz="2800" b="1" i="1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3869" y="3140968"/>
            <a:ext cx="208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rgbClr val="00B0F0"/>
                </a:solidFill>
              </a:rPr>
              <a:t>DATA!!</a:t>
            </a:r>
            <a:endParaRPr lang="en-GB" sz="5400" dirty="0">
              <a:solidFill>
                <a:srgbClr val="00B0F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923928" y="2564904"/>
            <a:ext cx="0" cy="68407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32412" y="3933056"/>
            <a:ext cx="0" cy="792088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8656" y="3933056"/>
            <a:ext cx="208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0070C0"/>
                </a:solidFill>
              </a:rPr>
              <a:t>2000+ points</a:t>
            </a: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5844" y="218728"/>
            <a:ext cx="1562100" cy="2634208"/>
            <a:chOff x="3754985" y="3068960"/>
            <a:chExt cx="1562100" cy="263420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79201" y="60335"/>
            <a:ext cx="239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Dumb PDF</a:t>
            </a:r>
            <a:endParaRPr lang="en-GB" sz="4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17873" y="1120784"/>
            <a:ext cx="23518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5380" y="1836477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CSV</a:t>
            </a:r>
            <a:endParaRPr lang="en-GB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6953122" y="2979032"/>
            <a:ext cx="157977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Semantic</a:t>
            </a:r>
          </a:p>
          <a:p>
            <a:r>
              <a:rPr lang="en-GB" sz="2800" dirty="0" smtClean="0"/>
              <a:t>Spectrum</a:t>
            </a:r>
            <a:endParaRPr lang="en-GB" sz="2800" dirty="0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8" y="5387078"/>
            <a:ext cx="5560654" cy="12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3041806"/>
            <a:ext cx="5730481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3564" y="5140999"/>
            <a:ext cx="2198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</a:t>
            </a:r>
            <a:r>
              <a:rPr lang="en-GB" sz="2800" baseline="30000" dirty="0" smtClean="0"/>
              <a:t>nd</a:t>
            </a:r>
            <a:r>
              <a:rPr lang="en-GB" sz="2800" dirty="0" smtClean="0"/>
              <a:t> Derivative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7988" y="3345970"/>
            <a:ext cx="157977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Gaussian Filter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83968" y="2736311"/>
            <a:ext cx="2060638" cy="198883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084168" y="2852936"/>
            <a:ext cx="577461" cy="280345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1018" y="414278"/>
            <a:ext cx="235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Automatic</a:t>
            </a:r>
          </a:p>
          <a:p>
            <a:r>
              <a:rPr lang="en-GB" sz="4000" dirty="0" smtClean="0"/>
              <a:t>extraction</a:t>
            </a:r>
            <a:endParaRPr lang="en-GB" sz="4000" dirty="0"/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" y="689133"/>
            <a:ext cx="2571744" cy="21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6340881"/>
            <a:ext cx="58007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14287" y="6340881"/>
            <a:ext cx="625865" cy="18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627219" y="6433112"/>
            <a:ext cx="312933" cy="9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27219" y="6525344"/>
            <a:ext cx="3129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622207" y="2190420"/>
            <a:ext cx="265784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Takes &lt; 1 second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upload.wikimedia.org/wikipedia/commons/thumb/b/b0/This_is_for_Everyone.jpg/800px-This_is_for_Every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0648"/>
            <a:ext cx="3528392" cy="23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34054" y="2597998"/>
            <a:ext cx="456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hlinkClick r:id="rId3"/>
              </a:rPr>
              <a:t>http://en.wikipedia.org/wiki/Tim_Berners-Lee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907704" y="3212976"/>
            <a:ext cx="55884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Everything in this presentation is </a:t>
            </a:r>
            <a:r>
              <a:rPr lang="en-GB" sz="2400" b="1" dirty="0" smtClean="0"/>
              <a:t>ODOSOS</a:t>
            </a:r>
            <a:r>
              <a:rPr lang="en-GB" sz="2400" dirty="0" smtClean="0"/>
              <a:t> </a:t>
            </a:r>
          </a:p>
          <a:p>
            <a:r>
              <a:rPr lang="en-GB" sz="2400" dirty="0" smtClean="0"/>
              <a:t>(Open Data, Open Standards, Open Source)</a:t>
            </a:r>
          </a:p>
          <a:p>
            <a:r>
              <a:rPr lang="en-GB" sz="2400" dirty="0" smtClean="0"/>
              <a:t>CC0, CC-BY, W3C etc., Apache2, etc. *</a:t>
            </a:r>
          </a:p>
          <a:p>
            <a:endParaRPr lang="en-GB" sz="2400" dirty="0"/>
          </a:p>
          <a:p>
            <a:r>
              <a:rPr lang="en-GB" sz="2400" dirty="0" smtClean="0">
                <a:hlinkClick r:id="rId4"/>
              </a:rPr>
              <a:t>http://contentmine.org</a:t>
            </a:r>
            <a:endParaRPr lang="en-GB" sz="2400" dirty="0" smtClean="0"/>
          </a:p>
          <a:p>
            <a:r>
              <a:rPr lang="en-GB" sz="2400" dirty="0" smtClean="0">
                <a:hlinkClick r:id="rId5"/>
              </a:rPr>
              <a:t>http://bitbucket.org/petermr</a:t>
            </a:r>
            <a:endParaRPr lang="en-GB" sz="2400" dirty="0" smtClean="0"/>
          </a:p>
          <a:p>
            <a:r>
              <a:rPr lang="en-GB" sz="2400" dirty="0" smtClean="0">
                <a:hlinkClick r:id="rId6"/>
              </a:rPr>
              <a:t>http://wwmm.ch.cam.ac.uk</a:t>
            </a:r>
            <a:r>
              <a:rPr lang="en-GB" sz="2400" dirty="0" smtClean="0"/>
              <a:t> </a:t>
            </a:r>
          </a:p>
          <a:p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6423963"/>
            <a:ext cx="826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*Sorry about the Powerpoint (Power corrupts, Powerpoint corrupts absolutely (</a:t>
            </a:r>
            <a:r>
              <a:rPr lang="en-GB" dirty="0" err="1" smtClean="0"/>
              <a:t>Tufte</a:t>
            </a:r>
            <a:r>
              <a:rPr lang="en-GB" dirty="0" smtClean="0"/>
              <a:t>))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55576" y="597324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A promise: </a:t>
            </a:r>
            <a:r>
              <a:rPr lang="en-GB" b="1" dirty="0" smtClean="0"/>
              <a:t>I (</a:t>
            </a:r>
            <a:r>
              <a:rPr lang="en-GB" b="1" dirty="0" err="1" smtClean="0"/>
              <a:t>Petermr</a:t>
            </a:r>
            <a:r>
              <a:rPr lang="en-GB" b="1" dirty="0" smtClean="0"/>
              <a:t>) will never sell out to non-transparent organizations</a:t>
            </a:r>
            <a:r>
              <a:rPr lang="en-GB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64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70644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2259643" y="332656"/>
            <a:ext cx="6078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Bacterial </a:t>
            </a:r>
            <a:r>
              <a:rPr lang="en-GB" sz="3600" dirty="0" err="1" smtClean="0">
                <a:hlinkClick r:id="rId3"/>
              </a:rPr>
              <a:t>WP_phylogenetic</a:t>
            </a:r>
            <a:r>
              <a:rPr lang="en-GB" sz="3600" dirty="0" smtClean="0">
                <a:hlinkClick r:id="rId3"/>
              </a:rPr>
              <a:t> tree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5864527"/>
            <a:ext cx="748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Our machines have read and interpreted 4300 in an hour with &gt; 95% accuracy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9151" y="6488668"/>
            <a:ext cx="783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Trees From </a:t>
            </a:r>
            <a:r>
              <a:rPr lang="en-GB" dirty="0" smtClean="0">
                <a:hlinkClick r:id="rId4"/>
              </a:rPr>
              <a:t>http://ijs.sgmjournals.org/</a:t>
            </a:r>
            <a:r>
              <a:rPr lang="en-GB" dirty="0" smtClean="0"/>
              <a:t> used under new UK legislation (Hargreaves)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727249" y="5517291"/>
            <a:ext cx="2430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hlinkClick r:id="rId5"/>
              </a:rPr>
              <a:t>WP: </a:t>
            </a:r>
            <a:r>
              <a:rPr lang="en-GB" sz="1400" dirty="0" err="1" smtClean="0">
                <a:hlinkClick r:id="rId5"/>
              </a:rPr>
              <a:t>Clostridium_butyricum</a:t>
            </a:r>
            <a:r>
              <a:rPr lang="en-GB" sz="1400" dirty="0" smtClean="0"/>
              <a:t> </a:t>
            </a:r>
            <a:endParaRPr lang="en-GB" sz="1400" dirty="0"/>
          </a:p>
        </p:txBody>
      </p:sp>
      <p:sp>
        <p:nvSpPr>
          <p:cNvPr id="9" name="Oval 8"/>
          <p:cNvSpPr/>
          <p:nvPr/>
        </p:nvSpPr>
        <p:spPr>
          <a:xfrm>
            <a:off x="6228184" y="1124744"/>
            <a:ext cx="93610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316414" y="1037927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hlinkClick r:id="rId6"/>
              </a:rPr>
              <a:t>Genbank</a:t>
            </a:r>
            <a:r>
              <a:rPr lang="en-GB" sz="2400" b="1" dirty="0" smtClean="0">
                <a:solidFill>
                  <a:srgbClr val="FF0000"/>
                </a:solidFill>
              </a:rPr>
              <a:t> ID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92080" y="3429000"/>
            <a:ext cx="1152128" cy="2880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4288" y="3235993"/>
            <a:ext cx="1889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hlinkClick r:id="rId7"/>
              </a:rPr>
              <a:t>American Type </a:t>
            </a:r>
          </a:p>
          <a:p>
            <a:r>
              <a:rPr lang="en-GB" b="1" dirty="0" smtClean="0">
                <a:hlinkClick r:id="rId7"/>
              </a:rPr>
              <a:t>Culture Collection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51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6148853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(</a:t>
            </a:r>
            <a:r>
              <a:rPr lang="en-GB" dirty="0" smtClean="0">
                <a:hlinkClick r:id="rId2"/>
              </a:rPr>
              <a:t>http://www.plosone.org/article/info%3Adoi%2F10.1371%2Fjournal.pone.0036933 – “Adaptive Evolution of HIV at HLA Epitopes Is Associated with Ethnicity in Canada” .</a:t>
            </a:r>
            <a:endParaRPr lang="en-GB" dirty="0"/>
          </a:p>
        </p:txBody>
      </p:sp>
      <p:pic>
        <p:nvPicPr>
          <p:cNvPr id="12290" name="Picture 2" descr="http://blogs.ch.cam.ac.uk/pmr/files/2014/06/pone.0036933.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9" y="967604"/>
            <a:ext cx="2546528" cy="25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graphAndCh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26" y="749350"/>
            <a:ext cx="2995993" cy="2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4095363"/>
            <a:ext cx="48664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/>
              <a:t>((n122,((n121,n205),((n39,(n84,((((n35,n98),n191),n22),n17))),((n10,n182),((((n232,n76),n68),(n109,n30)),(n73,(n106,n58))))))),((((((n103,n86),(n218,(n215,n157))),((n164,n143),((n190,((n108,n177),(n192,n220))),((n233,n187),n41)))),((((n59,n184),((n134,n200),(n137,(n212,((n92,n209),n29))))),(n88,(n102,n161))),((((n70,n140),(n18,n188)),(n49,((n123,n132),(n219,n198)))),(((n37,(n65,n46)),(n135,(n11,(n113,n142)))),(n210,((n69,(n216,n36)),(n231,n160))))))),(((n107,n43),((n149,n199),n74)),(((n101,(n19,n54)),n96),(n7,((n139,n5),((n170,(n25,n75)),(n146,(n154,(n194,(((n14,n116),n112),(n126,n222))))))))))),(((((n165,(n168,n128)),n129),((n114,n181),(n48,n118))),((n158,(n91,(n33,n213))),(n87,n235))),((n197,(n175,n117)),(n196,((n171,(n163,n227)),((n53,n131),n159)))))));</a:t>
            </a:r>
            <a:endParaRPr lang="en-GB" sz="1200" dirty="0"/>
          </a:p>
        </p:txBody>
      </p:sp>
      <p:pic>
        <p:nvPicPr>
          <p:cNvPr id="12294" name="Picture 6" descr="tre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40" y="4437111"/>
            <a:ext cx="2021741" cy="171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131840" y="2485550"/>
            <a:ext cx="111589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998637" y="3356992"/>
            <a:ext cx="501355" cy="31428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87782" y="5157192"/>
            <a:ext cx="111589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01220" y="386163"/>
            <a:ext cx="54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6"/>
              </a:rPr>
              <a:t>http://en.wikipedia.org/wiki/Digital_image_processing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69042" y="3738191"/>
            <a:ext cx="4417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hlinkClick r:id="rId7"/>
              </a:rPr>
              <a:t>http://en.wikipedia.org/wiki/Newick_format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4924960" y="3762931"/>
            <a:ext cx="4219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http://en.wikipedia.org/wiki/Phylogenetics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1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9110" y="611710"/>
            <a:ext cx="81073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hlinkClick r:id="rId2"/>
              </a:rPr>
              <a:t>Open notebook science</a:t>
            </a:r>
            <a:r>
              <a:rPr lang="en-GB" sz="3200" dirty="0" smtClean="0">
                <a:hlinkClick r:id="rId2"/>
              </a:rPr>
              <a:t> </a:t>
            </a:r>
            <a:r>
              <a:rPr lang="en-GB" sz="3200" dirty="0" smtClean="0"/>
              <a:t>is the practice of making the entire primary record of a research project publicly available online as it is recorded. (WP)</a:t>
            </a:r>
            <a:endParaRPr lang="en-GB" sz="3200" dirty="0"/>
          </a:p>
        </p:txBody>
      </p:sp>
      <p:pic>
        <p:nvPicPr>
          <p:cNvPr id="14338" name="Picture 2" descr="http://upload.wikimedia.org/wikipedia/en/d/d9/Jean-Claude_Bradl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73813"/>
            <a:ext cx="1631984" cy="40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55776" y="3068960"/>
            <a:ext cx="61206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/>
              <a:t>Jean-Claude Bradley</a:t>
            </a:r>
            <a:r>
              <a:rPr lang="en-GB" sz="2800" dirty="0" smtClean="0"/>
              <a:t> was a chemist who actively promoted </a:t>
            </a:r>
            <a:r>
              <a:rPr lang="en-GB" sz="2800" dirty="0" smtClean="0">
                <a:hlinkClick r:id="rId4" tooltip="Open Science"/>
              </a:rPr>
              <a:t>Open Science</a:t>
            </a:r>
            <a:r>
              <a:rPr lang="en-GB" sz="2800" dirty="0" smtClean="0"/>
              <a:t> in chemistry,</a:t>
            </a:r>
            <a:r>
              <a:rPr lang="en-GB" sz="2800" dirty="0" smtClean="0">
                <a:hlinkClick r:id="rId5"/>
              </a:rPr>
              <a:t>…</a:t>
            </a:r>
            <a:r>
              <a:rPr lang="en-GB" sz="2800" dirty="0" smtClean="0"/>
              <a:t>  He coined the term </a:t>
            </a:r>
            <a:r>
              <a:rPr lang="en-GB" sz="2800" dirty="0" smtClean="0">
                <a:hlinkClick r:id="rId6" tooltip="Open Notebook Science"/>
              </a:rPr>
              <a:t>Open Notebook Science</a:t>
            </a:r>
            <a:r>
              <a:rPr lang="en-GB" sz="2800" dirty="0" smtClean="0"/>
              <a:t>. … A memorial symposium was held July 14, 2014 at Cambridge University, UK.</a:t>
            </a:r>
            <a:r>
              <a:rPr lang="en-GB" sz="2800" baseline="30000" dirty="0" smtClean="0">
                <a:hlinkClick r:id="rId5"/>
              </a:rPr>
              <a:t>[9]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091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7676"/>
            <a:ext cx="6924675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755230"/>
            <a:ext cx="254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RSU: Richard Smith-Unna</a:t>
            </a:r>
          </a:p>
          <a:p>
            <a:r>
              <a:rPr lang="en-GB" dirty="0" smtClean="0"/>
              <a:t>PMR: Peter Murray-Rust</a:t>
            </a:r>
          </a:p>
          <a:p>
            <a:r>
              <a:rPr lang="en-GB" dirty="0" smtClean="0"/>
              <a:t>CL: </a:t>
            </a:r>
            <a:r>
              <a:rPr lang="en-GB" dirty="0" err="1" smtClean="0"/>
              <a:t>CottageLabs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57" y="5764576"/>
            <a:ext cx="1333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940152" y="5517232"/>
            <a:ext cx="1440160" cy="7807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35736" y="653787"/>
            <a:ext cx="1160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Queues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Repos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81647"/>
            <a:ext cx="1379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Scientific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literature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76622" y="1265146"/>
            <a:ext cx="720080" cy="2196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4766" y="2090433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Science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Plugins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69421" y="3789039"/>
            <a:ext cx="156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Science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Volunteers</a:t>
            </a:r>
          </a:p>
        </p:txBody>
      </p:sp>
    </p:spTree>
    <p:extLst>
      <p:ext uri="{BB962C8B-B14F-4D97-AF65-F5344CB8AC3E}">
        <p14:creationId xmlns:p14="http://schemas.microsoft.com/office/powerpoint/2010/main" val="28955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</a:t>
            </a:r>
            <a:r>
              <a:rPr lang="en-GB" dirty="0" err="1" smtClean="0"/>
              <a:t>Wikiwishes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Open Bibliography of science, updated daily</a:t>
            </a:r>
          </a:p>
          <a:p>
            <a:r>
              <a:rPr lang="en-GB" dirty="0" smtClean="0"/>
              <a:t>An interface for </a:t>
            </a:r>
            <a:r>
              <a:rPr lang="en-GB" dirty="0" err="1" smtClean="0"/>
              <a:t>ContentMine</a:t>
            </a:r>
            <a:r>
              <a:rPr lang="en-GB" dirty="0" smtClean="0"/>
              <a:t> to feed new facts into </a:t>
            </a:r>
            <a:r>
              <a:rPr lang="en-GB" dirty="0" err="1" smtClean="0"/>
              <a:t>WikiData</a:t>
            </a:r>
            <a:endParaRPr lang="en-GB" dirty="0" smtClean="0"/>
          </a:p>
          <a:p>
            <a:r>
              <a:rPr lang="en-GB" dirty="0" smtClean="0"/>
              <a:t>Domain-specific enthusiasts to create and run fact extraction and validation</a:t>
            </a:r>
          </a:p>
          <a:p>
            <a:r>
              <a:rPr lang="en-GB" dirty="0" smtClean="0"/>
              <a:t>Wikipedia </a:t>
            </a:r>
            <a:r>
              <a:rPr lang="en-GB" dirty="0" smtClean="0"/>
              <a:t>to become a C21 publisher of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0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3200" dirty="0" smtClean="0"/>
              <a:t>Shuttleworth Foundation and Fellowship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3200" dirty="0" smtClean="0"/>
              <a:t>Contentmine.org: Michelle Brook, Jenny Molloy, Ross </a:t>
            </a:r>
            <a:r>
              <a:rPr lang="en-GB" sz="3200" dirty="0" err="1" smtClean="0"/>
              <a:t>Mounce</a:t>
            </a:r>
            <a:r>
              <a:rPr lang="en-GB" sz="3200" dirty="0" smtClean="0"/>
              <a:t>, Richard Smith-Unna, </a:t>
            </a:r>
            <a:r>
              <a:rPr lang="en-GB" sz="3200" dirty="0" err="1" smtClean="0"/>
              <a:t>CottageLabs</a:t>
            </a:r>
            <a:r>
              <a:rPr lang="en-GB" sz="3200" dirty="0" smtClean="0"/>
              <a:t>, Charles Oppenheim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3200" dirty="0" smtClean="0"/>
              <a:t>Open Knowledge Foundation Community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3200" dirty="0" smtClean="0"/>
              <a:t>Wikimedia Community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3200" dirty="0" smtClean="0"/>
              <a:t>Blue Obelisk Community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9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652" y="0"/>
            <a:ext cx="8229600" cy="1143000"/>
          </a:xfrm>
        </p:spPr>
        <p:txBody>
          <a:bodyPr/>
          <a:lstStyle/>
          <a:p>
            <a:r>
              <a:rPr lang="en-GB" b="1" i="1" dirty="0" err="1" smtClean="0"/>
              <a:t>petermr</a:t>
            </a:r>
            <a:r>
              <a:rPr lang="en-GB" dirty="0" smtClean="0"/>
              <a:t>: I believe in Wikipedia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820" y="1268760"/>
            <a:ext cx="8342643" cy="4525963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2006 </a:t>
            </a:r>
            <a:r>
              <a:rPr lang="en-GB" dirty="0" smtClean="0">
                <a:hlinkClick r:id="rId3"/>
              </a:rPr>
              <a:t>http://en.wikipedia.org/wiki/User:Petermr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2006 </a:t>
            </a:r>
            <a:r>
              <a:rPr lang="en-GB" i="1" dirty="0" smtClean="0"/>
              <a:t>started</a:t>
            </a:r>
            <a:r>
              <a:rPr lang="en-GB" dirty="0" smtClean="0"/>
              <a:t>  </a:t>
            </a:r>
            <a:r>
              <a:rPr lang="en-GB" dirty="0" smtClean="0">
                <a:hlinkClick r:id="rId4"/>
              </a:rPr>
              <a:t>Open Data </a:t>
            </a:r>
            <a:r>
              <a:rPr lang="en-GB" i="1" dirty="0" smtClean="0"/>
              <a:t>(term unknown then!)</a:t>
            </a:r>
          </a:p>
          <a:p>
            <a:endParaRPr lang="en-GB" i="1" dirty="0"/>
          </a:p>
          <a:p>
            <a:r>
              <a:rPr lang="en-GB" dirty="0" smtClean="0"/>
              <a:t>2009:</a:t>
            </a:r>
            <a:r>
              <a:rPr lang="en-GB" b="1" dirty="0" smtClean="0"/>
              <a:t> “the bit of Wikipedia that I wrote is correct</a:t>
            </a:r>
            <a:r>
              <a:rPr lang="en-GB" dirty="0" smtClean="0"/>
              <a:t>” </a:t>
            </a:r>
            <a:r>
              <a:rPr lang="en-GB" i="1" dirty="0" smtClean="0"/>
              <a:t>[challenging the idea of “WP is junk”]</a:t>
            </a:r>
          </a:p>
          <a:p>
            <a:r>
              <a:rPr lang="en-GB" i="1" dirty="0" smtClean="0"/>
              <a:t>2009: </a:t>
            </a:r>
            <a:r>
              <a:rPr lang="en-GB" b="1" i="1" dirty="0" smtClean="0"/>
              <a:t>“Wikipedia is the digital library of this century”</a:t>
            </a:r>
          </a:p>
          <a:p>
            <a:endParaRPr lang="en-GB" b="1" i="1" dirty="0"/>
          </a:p>
          <a:p>
            <a:r>
              <a:rPr lang="en-GB" b="1" i="1" dirty="0" smtClean="0"/>
              <a:t>2012: I alert WP that Springer has copyrighted &gt; 1000 of our images [</a:t>
            </a:r>
            <a:r>
              <a:rPr lang="en-GB" b="1" i="1" dirty="0" err="1" smtClean="0">
                <a:hlinkClick r:id="rId5"/>
              </a:rPr>
              <a:t>Springergate</a:t>
            </a:r>
            <a:r>
              <a:rPr lang="en-GB" b="1" i="1" dirty="0" smtClean="0"/>
              <a:t>]</a:t>
            </a:r>
          </a:p>
          <a:p>
            <a:pPr marL="0" indent="0">
              <a:buNone/>
            </a:pPr>
            <a:endParaRPr lang="en-GB" b="1" i="1" dirty="0" smtClean="0"/>
          </a:p>
          <a:p>
            <a:r>
              <a:rPr lang="en-GB" dirty="0" smtClean="0"/>
              <a:t>2014: “</a:t>
            </a:r>
            <a:r>
              <a:rPr lang="en-GB" b="1" dirty="0" smtClean="0"/>
              <a:t>For facts in maths, physical and biological sciences I trust Wikipedia.</a:t>
            </a:r>
            <a:r>
              <a:rPr lang="en-GB" dirty="0" smtClean="0"/>
              <a:t>” (Wikimania2014)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39152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64904"/>
            <a:ext cx="3121761" cy="408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46280" y="3284984"/>
            <a:ext cx="263546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 smtClean="0"/>
              <a:t>A meritocratic </a:t>
            </a:r>
          </a:p>
          <a:p>
            <a:r>
              <a:rPr lang="en-GB" sz="3200" i="1" dirty="0" smtClean="0"/>
              <a:t>critical</a:t>
            </a:r>
          </a:p>
          <a:p>
            <a:r>
              <a:rPr lang="en-GB" sz="3200" i="1" dirty="0" smtClean="0"/>
              <a:t>volunteer </a:t>
            </a:r>
          </a:p>
          <a:p>
            <a:r>
              <a:rPr lang="en-GB" sz="3200" i="1" dirty="0" smtClean="0"/>
              <a:t>community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37390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5" y="1484784"/>
            <a:ext cx="8415967" cy="370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245" y="2276872"/>
            <a:ext cx="5591947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47664" y="580038"/>
            <a:ext cx="627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Volunteer community in chemistry: Open Data/Source/Standards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08244" y="3374577"/>
            <a:ext cx="5591947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Scientific and Medical publication (STM)[+]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Citizens pay $400,000,000,000… </a:t>
            </a:r>
          </a:p>
          <a:p>
            <a:r>
              <a:rPr lang="en-US" dirty="0" smtClean="0"/>
              <a:t>… for research in 1,500,000 articles …</a:t>
            </a:r>
          </a:p>
          <a:p>
            <a:r>
              <a:rPr lang="en-US" dirty="0" smtClean="0"/>
              <a:t>… cost $300,000 each to create …</a:t>
            </a:r>
          </a:p>
          <a:p>
            <a:r>
              <a:rPr lang="en-US" dirty="0" smtClean="0"/>
              <a:t>… $7000 each to “publish” [*]… </a:t>
            </a:r>
          </a:p>
          <a:p>
            <a:r>
              <a:rPr lang="en-US" dirty="0" smtClean="0"/>
              <a:t>…  $10,000,000,000 from academic libraries …</a:t>
            </a:r>
          </a:p>
          <a:p>
            <a:r>
              <a:rPr lang="en-US" dirty="0" smtClean="0"/>
              <a:t>… to “publishers” who forbid access to 99.9% of citizens of the world 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600" i="1" dirty="0" smtClean="0"/>
              <a:t>[+] Figures probably +- 50 %</a:t>
            </a:r>
          </a:p>
          <a:p>
            <a:pPr marL="0" indent="0">
              <a:buNone/>
            </a:pPr>
            <a:r>
              <a:rPr lang="en-US" sz="2600" i="1" dirty="0" smtClean="0"/>
              <a:t>[*] </a:t>
            </a:r>
            <a:r>
              <a:rPr lang="en-US" sz="2600" i="1" dirty="0" err="1" smtClean="0"/>
              <a:t>arXiV</a:t>
            </a:r>
            <a:r>
              <a:rPr lang="en-US" sz="2600" i="1" dirty="0" smtClean="0"/>
              <a:t> preprint server costs $7 USD per paper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1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194" y="722422"/>
            <a:ext cx="7140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4 Billion USD on human genome</a:t>
            </a:r>
          </a:p>
          <a:p>
            <a:pPr algn="ctr"/>
            <a:r>
              <a:rPr lang="en-US" sz="3200" dirty="0" smtClean="0"/>
              <a:t>yielded 800 Billion USD and 4 M job-years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7" y="2244929"/>
            <a:ext cx="8166250" cy="34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Gloom Warning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3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1189</Words>
  <Application>Microsoft Office PowerPoint</Application>
  <PresentationFormat>On-screen Show (4:3)</PresentationFormat>
  <Paragraphs>188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 ContentMine: We use machines to liberate 100 million facts /yr from the  scientific literature and make them free for everyone (WikiData)  With Wikipedia we are ALL scientists  ContentMine is a social machine  WikiData is the future of science data</vt:lpstr>
      <vt:lpstr>PowerPoint Presentation</vt:lpstr>
      <vt:lpstr>petermr: I believe in Wikipedia</vt:lpstr>
      <vt:lpstr>PowerPoint Presentation</vt:lpstr>
      <vt:lpstr>PowerPoint Presentation</vt:lpstr>
      <vt:lpstr>Scientific and Medical publication (STM)[+]</vt:lpstr>
      <vt:lpstr>PowerPoint Presentation</vt:lpstr>
      <vt:lpstr>Gloom Warning</vt:lpstr>
      <vt:lpstr>PowerPoint Presentation</vt:lpstr>
      <vt:lpstr>Publishers’ PDFs destroy science</vt:lpstr>
      <vt:lpstr>Elsevier wants to control Open Data</vt:lpstr>
      <vt:lpstr>PowerPoint Presentation</vt:lpstr>
      <vt:lpstr>CLOSED ACCESS MEANS PEOPLE DIE</vt:lpstr>
      <vt:lpstr>Happiness Restored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Parsing chemical sentences</vt:lpstr>
      <vt:lpstr>http://wwmm.ch.cam.ac.uk/chemicaltagger </vt:lpstr>
      <vt:lpstr>PowerPoint Presentation</vt:lpstr>
      <vt:lpstr>PowerPoint Presentation</vt:lpstr>
      <vt:lpstr>But we can now turn PDFs into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Wikiwishes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Peter Murray-Rust</cp:lastModifiedBy>
  <cp:revision>56</cp:revision>
  <dcterms:created xsi:type="dcterms:W3CDTF">2014-08-06T20:51:41Z</dcterms:created>
  <dcterms:modified xsi:type="dcterms:W3CDTF">2014-08-08T23:05:40Z</dcterms:modified>
</cp:coreProperties>
</file>